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DFA7359-A5CA-4629-ABE2-147ECD2B48E5}" type="datetimeFigureOut">
              <a:rPr lang="en-US" smtClean="0"/>
              <a:t>10/4/2011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4DFD3DF-ACE7-4C61-9739-550737AD8F7B}"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A7359-A5CA-4629-ABE2-147ECD2B48E5}" type="datetimeFigureOut">
              <a:rPr lang="en-US" smtClean="0"/>
              <a:t>10/4/2011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FD3DF-ACE7-4C61-9739-550737AD8F7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4DFD3DF-ACE7-4C61-9739-550737AD8F7B}"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A7359-A5CA-4629-ABE2-147ECD2B48E5}" type="datetimeFigureOut">
              <a:rPr lang="en-US" smtClean="0"/>
              <a:t>10/4/2011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DFA7359-A5CA-4629-ABE2-147ECD2B48E5}" type="datetimeFigureOut">
              <a:rPr lang="en-US" smtClean="0"/>
              <a:t>10/4/2011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4DFD3DF-ACE7-4C61-9739-550737AD8F7B}"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9DFA7359-A5CA-4629-ABE2-147ECD2B48E5}" type="datetimeFigureOut">
              <a:rPr lang="en-US" smtClean="0"/>
              <a:t>10/4/2011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4DFD3DF-ACE7-4C61-9739-550737AD8F7B}"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DFA7359-A5CA-4629-ABE2-147ECD2B48E5}" type="datetimeFigureOut">
              <a:rPr lang="en-US" smtClean="0"/>
              <a:t>10/4/2011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DFD3DF-ACE7-4C61-9739-550737AD8F7B}"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DFA7359-A5CA-4629-ABE2-147ECD2B48E5}" type="datetimeFigureOut">
              <a:rPr lang="en-US" smtClean="0"/>
              <a:t>10/4/2011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4DFD3DF-ACE7-4C61-9739-550737AD8F7B}"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FA7359-A5CA-4629-ABE2-147ECD2B48E5}" type="datetimeFigureOut">
              <a:rPr lang="en-US" smtClean="0"/>
              <a:t>10/4/2011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4DFD3DF-ACE7-4C61-9739-550737AD8F7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9DFA7359-A5CA-4629-ABE2-147ECD2B48E5}" type="datetimeFigureOut">
              <a:rPr lang="en-US" smtClean="0"/>
              <a:t>10/4/2011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4DFD3DF-ACE7-4C61-9739-550737AD8F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4DFD3DF-ACE7-4C61-9739-550737AD8F7B}"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9DFA7359-A5CA-4629-ABE2-147ECD2B48E5}" type="datetimeFigureOut">
              <a:rPr lang="en-US" smtClean="0"/>
              <a:t>10/4/2011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4DFD3DF-ACE7-4C61-9739-550737AD8F7B}"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9DFA7359-A5CA-4629-ABE2-147ECD2B48E5}" type="datetimeFigureOut">
              <a:rPr lang="en-US" smtClean="0"/>
              <a:t>10/4/2011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DFA7359-A5CA-4629-ABE2-147ECD2B48E5}" type="datetimeFigureOut">
              <a:rPr lang="en-US" smtClean="0"/>
              <a:t>10/4/2011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4DFD3DF-ACE7-4C61-9739-550737AD8F7B}"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52800" y="2726178"/>
            <a:ext cx="6400800" cy="1752600"/>
          </a:xfrm>
        </p:spPr>
        <p:txBody>
          <a:bodyPr/>
          <a:lstStyle/>
          <a:p>
            <a:r>
              <a:rPr lang="fa-IR" dirty="0" smtClean="0"/>
              <a:t>ا</a:t>
            </a:r>
            <a:r>
              <a:rPr lang="fa-IR" dirty="0"/>
              <a:t>ن</a:t>
            </a:r>
            <a:r>
              <a:rPr lang="fa-IR" dirty="0" smtClean="0"/>
              <a:t>سان کامل و رسیدن به کمال</a:t>
            </a:r>
            <a:endParaRPr lang="en-US" dirty="0"/>
          </a:p>
        </p:txBody>
      </p:sp>
      <p:sp>
        <p:nvSpPr>
          <p:cNvPr id="2" name="Title 1"/>
          <p:cNvSpPr>
            <a:spLocks noGrp="1"/>
          </p:cNvSpPr>
          <p:nvPr>
            <p:ph type="ctrTitle"/>
          </p:nvPr>
        </p:nvSpPr>
        <p:spPr/>
        <p:txBody>
          <a:bodyPr>
            <a:normAutofit/>
          </a:bodyPr>
          <a:lstStyle/>
          <a:p>
            <a:r>
              <a:rPr lang="en-US" sz="4000" dirty="0" smtClean="0"/>
              <a:t>Becoming a perfect human being </a:t>
            </a:r>
            <a:endParaRPr lang="en-US" sz="4000" dirty="0"/>
          </a:p>
        </p:txBody>
      </p:sp>
      <p:pic>
        <p:nvPicPr>
          <p:cNvPr id="1027" name="Picture 3" descr="C:\Users\Ishaq_Abidi\Pictures\017_FrontPage_View_www.IslamicWallpaper.i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2590800"/>
            <a:ext cx="3276600" cy="377595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181600" y="4030262"/>
            <a:ext cx="3505200" cy="2739211"/>
          </a:xfrm>
          <a:prstGeom prst="rect">
            <a:avLst/>
          </a:prstGeom>
          <a:noFill/>
        </p:spPr>
        <p:txBody>
          <a:bodyPr wrap="square" rtlCol="0">
            <a:spAutoFit/>
          </a:bodyPr>
          <a:lstStyle/>
          <a:p>
            <a:r>
              <a:rPr lang="en-US" sz="5400" dirty="0" smtClean="0"/>
              <a:t>Lesson 1</a:t>
            </a:r>
          </a:p>
          <a:p>
            <a:r>
              <a:rPr lang="en-US" sz="3200" dirty="0" smtClean="0"/>
              <a:t>Self Recognition</a:t>
            </a:r>
          </a:p>
          <a:p>
            <a:r>
              <a:rPr lang="fa-IR" sz="3200" dirty="0" smtClean="0"/>
              <a:t>معرفة النفس</a:t>
            </a:r>
            <a:endParaRPr lang="en-US" sz="3200" dirty="0" smtClean="0"/>
          </a:p>
          <a:p>
            <a:endParaRPr lang="en-US" sz="5400" dirty="0"/>
          </a:p>
        </p:txBody>
      </p:sp>
    </p:spTree>
    <p:extLst>
      <p:ext uri="{BB962C8B-B14F-4D97-AF65-F5344CB8AC3E}">
        <p14:creationId xmlns:p14="http://schemas.microsoft.com/office/powerpoint/2010/main" val="29154348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 Steps towards achieving the goal </a:t>
            </a:r>
            <a:endParaRPr lang="en-US" dirty="0"/>
          </a:p>
        </p:txBody>
      </p:sp>
      <p:sp>
        <p:nvSpPr>
          <p:cNvPr id="3" name="Content Placeholder 2"/>
          <p:cNvSpPr>
            <a:spLocks noGrp="1"/>
          </p:cNvSpPr>
          <p:nvPr>
            <p:ph sz="quarter" idx="1"/>
          </p:nvPr>
        </p:nvSpPr>
        <p:spPr/>
        <p:txBody>
          <a:bodyPr/>
          <a:lstStyle/>
          <a:p>
            <a:r>
              <a:rPr lang="fa-IR" dirty="0" smtClean="0"/>
              <a:t>تزکیه</a:t>
            </a:r>
            <a:r>
              <a:rPr lang="en-US" dirty="0" smtClean="0"/>
              <a:t> (Purification) </a:t>
            </a:r>
          </a:p>
          <a:p>
            <a:r>
              <a:rPr lang="fa-IR" dirty="0" smtClean="0"/>
              <a:t>خودسازی</a:t>
            </a:r>
            <a:r>
              <a:rPr lang="en-US" dirty="0" smtClean="0"/>
              <a:t> (Self-Building)</a:t>
            </a:r>
          </a:p>
          <a:p>
            <a:r>
              <a:rPr lang="fa-IR" dirty="0" smtClean="0"/>
              <a:t>ارتقاء</a:t>
            </a:r>
            <a:r>
              <a:rPr lang="en-US" dirty="0" smtClean="0"/>
              <a:t> (Elevating to higher ranks)</a:t>
            </a:r>
          </a:p>
          <a:p>
            <a:endParaRPr lang="en-US" dirty="0"/>
          </a:p>
        </p:txBody>
      </p:sp>
    </p:spTree>
    <p:extLst>
      <p:ext uri="{BB962C8B-B14F-4D97-AF65-F5344CB8AC3E}">
        <p14:creationId xmlns:p14="http://schemas.microsoft.com/office/powerpoint/2010/main" val="1788151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3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t>تزکیه</a:t>
            </a:r>
            <a:r>
              <a:rPr lang="en-US" dirty="0" smtClean="0"/>
              <a:t> (Purification)</a:t>
            </a:r>
            <a:endParaRPr lang="en-US" dirty="0"/>
          </a:p>
        </p:txBody>
      </p:sp>
      <p:sp>
        <p:nvSpPr>
          <p:cNvPr id="3" name="Content Placeholder 2"/>
          <p:cNvSpPr>
            <a:spLocks noGrp="1"/>
          </p:cNvSpPr>
          <p:nvPr>
            <p:ph sz="quarter" idx="1"/>
          </p:nvPr>
        </p:nvSpPr>
        <p:spPr/>
        <p:txBody>
          <a:bodyPr/>
          <a:lstStyle/>
          <a:p>
            <a:r>
              <a:rPr lang="fa-IR" dirty="0" smtClean="0"/>
              <a:t>معرفة النفس</a:t>
            </a:r>
            <a:r>
              <a:rPr lang="en-US" dirty="0"/>
              <a:t> </a:t>
            </a:r>
            <a:r>
              <a:rPr lang="en-US" dirty="0" smtClean="0"/>
              <a:t>(Self Recognition)</a:t>
            </a:r>
          </a:p>
          <a:p>
            <a:r>
              <a:rPr lang="fa-IR" dirty="0" smtClean="0"/>
              <a:t>تخلیة النفس</a:t>
            </a:r>
            <a:r>
              <a:rPr lang="en-US" dirty="0" smtClean="0"/>
              <a:t> (Self Cleansing) </a:t>
            </a:r>
          </a:p>
          <a:p>
            <a:r>
              <a:rPr lang="fa-IR" dirty="0" smtClean="0"/>
              <a:t>تهذیب النفس</a:t>
            </a:r>
            <a:r>
              <a:rPr lang="en-US" dirty="0" smtClean="0"/>
              <a:t> (Self Refinement) </a:t>
            </a:r>
          </a:p>
          <a:p>
            <a:r>
              <a:rPr lang="fa-IR" dirty="0" smtClean="0"/>
              <a:t>جلاء النفس</a:t>
            </a:r>
            <a:r>
              <a:rPr lang="en-US" dirty="0" smtClean="0"/>
              <a:t> (</a:t>
            </a:r>
            <a:r>
              <a:rPr lang="en-US" smtClean="0"/>
              <a:t>Self </a:t>
            </a:r>
            <a:r>
              <a:rPr lang="en-US" smtClean="0"/>
              <a:t>Maintenance)</a:t>
            </a:r>
            <a:endParaRPr lang="en-US" dirty="0" smtClean="0"/>
          </a:p>
          <a:p>
            <a:endParaRPr lang="fa-IR" dirty="0" smtClean="0"/>
          </a:p>
        </p:txBody>
      </p:sp>
    </p:spTree>
    <p:extLst>
      <p:ext uri="{BB962C8B-B14F-4D97-AF65-F5344CB8AC3E}">
        <p14:creationId xmlns:p14="http://schemas.microsoft.com/office/powerpoint/2010/main" val="3062707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t>معرفة النفس</a:t>
            </a:r>
            <a:r>
              <a:rPr lang="en-US" dirty="0" smtClean="0"/>
              <a:t> (Self Recognition)</a:t>
            </a:r>
            <a:endParaRPr lang="en-US" dirty="0"/>
          </a:p>
        </p:txBody>
      </p:sp>
      <p:sp>
        <p:nvSpPr>
          <p:cNvPr id="3" name="Content Placeholder 2"/>
          <p:cNvSpPr>
            <a:spLocks noGrp="1"/>
          </p:cNvSpPr>
          <p:nvPr>
            <p:ph sz="quarter" idx="1"/>
          </p:nvPr>
        </p:nvSpPr>
        <p:spPr/>
        <p:txBody>
          <a:bodyPr>
            <a:normAutofit fontScale="25000" lnSpcReduction="20000"/>
          </a:bodyPr>
          <a:lstStyle/>
          <a:p>
            <a:pPr marL="0" indent="0">
              <a:buNone/>
            </a:pPr>
            <a:r>
              <a:rPr lang="en-US" sz="4400" dirty="0" smtClean="0"/>
              <a:t>1. Knowing who we are:</a:t>
            </a:r>
          </a:p>
          <a:p>
            <a:endParaRPr lang="fa-IR" sz="4800" dirty="0" smtClean="0"/>
          </a:p>
          <a:p>
            <a:pPr marL="0" indent="0">
              <a:buNone/>
            </a:pPr>
            <a:r>
              <a:rPr lang="en-US" sz="4800" dirty="0" smtClean="0"/>
              <a:t>A. </a:t>
            </a:r>
            <a:r>
              <a:rPr lang="fa-IR" sz="4800" dirty="0" smtClean="0"/>
              <a:t>الامام الباقر - في وصيته لجابرالجعفي - : لا معرفة كمعرفتك بنفسك </a:t>
            </a:r>
          </a:p>
          <a:p>
            <a:pPr marL="0" indent="0">
              <a:buNone/>
            </a:pPr>
            <a:r>
              <a:rPr lang="en-US" sz="4800" dirty="0" smtClean="0"/>
              <a:t>	</a:t>
            </a:r>
            <a:r>
              <a:rPr lang="fa-IR" sz="4800" dirty="0" smtClean="0"/>
              <a:t>تحف العقول : 286</a:t>
            </a:r>
          </a:p>
          <a:p>
            <a:pPr marL="0" indent="0">
              <a:buNone/>
            </a:pPr>
            <a:r>
              <a:rPr lang="en-US" sz="4800" dirty="0" smtClean="0"/>
              <a:t>B. </a:t>
            </a:r>
            <a:r>
              <a:rPr lang="fa-IR" sz="4800" dirty="0" smtClean="0"/>
              <a:t>الامام علي : المعرفة بالنفس انفع المعرفتين </a:t>
            </a:r>
          </a:p>
          <a:p>
            <a:pPr marL="0" indent="0">
              <a:buNone/>
            </a:pPr>
            <a:r>
              <a:rPr lang="en-US" sz="4800" dirty="0" smtClean="0"/>
              <a:t>	</a:t>
            </a:r>
            <a:r>
              <a:rPr lang="fa-IR" sz="4800" dirty="0" smtClean="0"/>
              <a:t>غرر الحكم : 1675</a:t>
            </a:r>
          </a:p>
          <a:p>
            <a:pPr marL="0" indent="0">
              <a:buNone/>
            </a:pPr>
            <a:r>
              <a:rPr lang="en-US" sz="4800" dirty="0" smtClean="0"/>
              <a:t>C. </a:t>
            </a:r>
            <a:r>
              <a:rPr lang="fa-IR" sz="4800" dirty="0" smtClean="0"/>
              <a:t>الامام علي : أفضل المعرفة معرفة الانسان نفسه </a:t>
            </a:r>
          </a:p>
          <a:p>
            <a:pPr marL="0" indent="0">
              <a:buNone/>
            </a:pPr>
            <a:r>
              <a:rPr lang="en-US" sz="4800" dirty="0" smtClean="0"/>
              <a:t>	</a:t>
            </a:r>
            <a:r>
              <a:rPr lang="fa-IR" sz="4800" dirty="0" smtClean="0"/>
              <a:t>غرر الحكم : 2935</a:t>
            </a:r>
          </a:p>
          <a:p>
            <a:pPr marL="0" indent="0">
              <a:buNone/>
            </a:pPr>
            <a:r>
              <a:rPr lang="en-US" sz="4800" dirty="0" smtClean="0"/>
              <a:t>D. </a:t>
            </a:r>
            <a:r>
              <a:rPr lang="fa-IR" sz="4800" dirty="0" smtClean="0"/>
              <a:t>الامام علي : أفضل الحكمة معرفة الانسان نفسه ووقوفه عند قدره </a:t>
            </a:r>
          </a:p>
          <a:p>
            <a:pPr marL="0" indent="0">
              <a:buNone/>
            </a:pPr>
            <a:r>
              <a:rPr lang="en-US" sz="4800" dirty="0" smtClean="0"/>
              <a:t>	</a:t>
            </a:r>
            <a:r>
              <a:rPr lang="fa-IR" sz="4800" dirty="0" smtClean="0"/>
              <a:t>غرر الحكم : 3105</a:t>
            </a:r>
          </a:p>
          <a:p>
            <a:pPr marL="0" indent="0">
              <a:buNone/>
            </a:pPr>
            <a:r>
              <a:rPr lang="en-US" sz="4800" dirty="0" smtClean="0"/>
              <a:t>E. </a:t>
            </a:r>
            <a:r>
              <a:rPr lang="fa-IR" sz="4800" dirty="0" smtClean="0"/>
              <a:t>الامام علي : غاية المعرفة أن يعرف المرء نفسه </a:t>
            </a:r>
          </a:p>
          <a:p>
            <a:pPr marL="0" indent="0">
              <a:buNone/>
            </a:pPr>
            <a:r>
              <a:rPr lang="en-US" sz="4800" dirty="0" smtClean="0"/>
              <a:t>	</a:t>
            </a:r>
            <a:r>
              <a:rPr lang="fa-IR" sz="4800" dirty="0" smtClean="0"/>
              <a:t>غرر الحكم : 6365</a:t>
            </a:r>
          </a:p>
          <a:p>
            <a:pPr marL="0" indent="0">
              <a:buNone/>
            </a:pPr>
            <a:r>
              <a:rPr lang="en-US" sz="4800" dirty="0"/>
              <a:t>F</a:t>
            </a:r>
            <a:r>
              <a:rPr lang="en-US" sz="4800" dirty="0" smtClean="0"/>
              <a:t>. </a:t>
            </a:r>
            <a:r>
              <a:rPr lang="fa-IR" sz="4800" dirty="0" smtClean="0"/>
              <a:t>الامام علي : معرفة النفس أنفع المعارف </a:t>
            </a:r>
          </a:p>
          <a:p>
            <a:pPr marL="0" indent="0">
              <a:buNone/>
            </a:pPr>
            <a:r>
              <a:rPr lang="en-US" sz="4800" dirty="0" smtClean="0"/>
              <a:t>	</a:t>
            </a:r>
            <a:r>
              <a:rPr lang="fa-IR" sz="4800" dirty="0" smtClean="0"/>
              <a:t>غرر الحكم : 9865</a:t>
            </a:r>
          </a:p>
          <a:p>
            <a:pPr marL="0" indent="0">
              <a:buNone/>
            </a:pPr>
            <a:r>
              <a:rPr lang="en-US" sz="4800" dirty="0"/>
              <a:t>G</a:t>
            </a:r>
            <a:r>
              <a:rPr lang="en-US" sz="4800" dirty="0" smtClean="0"/>
              <a:t>. </a:t>
            </a:r>
            <a:r>
              <a:rPr lang="fa-IR" sz="4800" dirty="0" smtClean="0"/>
              <a:t>الامام علي : أفضل العقل معرفة الانسان نفسه ، فمن عرف نفسه عقل ، ومن جهلها ضل </a:t>
            </a:r>
          </a:p>
          <a:p>
            <a:pPr marL="0" indent="0">
              <a:buNone/>
            </a:pPr>
            <a:r>
              <a:rPr lang="en-US" sz="4800" dirty="0" smtClean="0"/>
              <a:t>	</a:t>
            </a:r>
            <a:r>
              <a:rPr lang="fa-IR" sz="4800" dirty="0" smtClean="0"/>
              <a:t>غرر الحكم : 3220</a:t>
            </a:r>
          </a:p>
          <a:p>
            <a:pPr marL="0" indent="0">
              <a:buNone/>
            </a:pPr>
            <a:r>
              <a:rPr lang="en-US" sz="4800" dirty="0"/>
              <a:t>H</a:t>
            </a:r>
            <a:r>
              <a:rPr lang="en-US" sz="4800" dirty="0" smtClean="0"/>
              <a:t>. </a:t>
            </a:r>
            <a:r>
              <a:rPr lang="fa-IR" sz="4800" dirty="0" smtClean="0"/>
              <a:t>الامام الرضا : أفضل العقل معرفة الانسان نفسه </a:t>
            </a:r>
          </a:p>
          <a:p>
            <a:pPr marL="0" indent="0">
              <a:buNone/>
            </a:pPr>
            <a:r>
              <a:rPr lang="en-US" sz="4800" dirty="0" smtClean="0"/>
              <a:t>	</a:t>
            </a:r>
            <a:r>
              <a:rPr lang="fa-IR" sz="4800" dirty="0" smtClean="0"/>
              <a:t>البحار : 78/ 352/ 9 </a:t>
            </a:r>
          </a:p>
          <a:p>
            <a:pPr marL="0" indent="0">
              <a:buNone/>
            </a:pPr>
            <a:r>
              <a:rPr lang="en-US" sz="4800" dirty="0" smtClean="0"/>
              <a:t>I. </a:t>
            </a:r>
            <a:r>
              <a:rPr lang="fa-IR" sz="4800" dirty="0" smtClean="0"/>
              <a:t>الامام علي : نال الفوز الاكبرمن ظفر بمعرفة النفس </a:t>
            </a:r>
          </a:p>
          <a:p>
            <a:pPr marL="0" indent="0">
              <a:buNone/>
            </a:pPr>
            <a:r>
              <a:rPr lang="en-US" sz="4800" dirty="0" smtClean="0"/>
              <a:t>	</a:t>
            </a:r>
            <a:r>
              <a:rPr lang="fa-IR" sz="4800" dirty="0" smtClean="0"/>
              <a:t>غرر الحكم : 9965</a:t>
            </a:r>
          </a:p>
          <a:p>
            <a:pPr marL="0" indent="0">
              <a:buNone/>
            </a:pPr>
            <a:r>
              <a:rPr lang="en-US" sz="4800" dirty="0" smtClean="0"/>
              <a:t>J. </a:t>
            </a:r>
            <a:r>
              <a:rPr lang="fa-IR" sz="4800" dirty="0" smtClean="0"/>
              <a:t>الامام علي : كفي بالمرء معرفة أن يعرف نفسه </a:t>
            </a:r>
          </a:p>
          <a:p>
            <a:pPr marL="0" indent="0">
              <a:buNone/>
            </a:pPr>
            <a:r>
              <a:rPr lang="en-US" sz="4800" dirty="0" smtClean="0"/>
              <a:t>	</a:t>
            </a:r>
            <a:r>
              <a:rPr lang="fa-IR" sz="4800" dirty="0" smtClean="0"/>
              <a:t>غرر الحكم : 7036</a:t>
            </a:r>
          </a:p>
          <a:p>
            <a:endParaRPr lang="en-US" dirty="0" smtClean="0"/>
          </a:p>
          <a:p>
            <a:pPr marL="0" indent="0">
              <a:buNone/>
            </a:pPr>
            <a:r>
              <a:rPr lang="en-US" sz="4000" dirty="0" smtClean="0"/>
              <a:t>Conclusion: All of us are entrepreneur. We are the spirits of Allah, best of the creation</a:t>
            </a:r>
            <a:r>
              <a:rPr lang="en-US" sz="4000" dirty="0"/>
              <a:t>s</a:t>
            </a:r>
            <a:r>
              <a:rPr lang="en-US" sz="4000" dirty="0" smtClean="0"/>
              <a:t> - </a:t>
            </a:r>
            <a:r>
              <a:rPr lang="fa-IR" sz="4000" dirty="0" smtClean="0"/>
              <a:t>عالم الکبیر</a:t>
            </a:r>
            <a:endParaRPr lang="en-US" sz="4000" dirty="0" smtClean="0"/>
          </a:p>
          <a:p>
            <a:pPr marL="0" indent="0">
              <a:buNone/>
            </a:pPr>
            <a:r>
              <a:rPr lang="en-US" sz="4000" dirty="0" smtClean="0"/>
              <a:t>We are here to be tested; and we have goals for life other than this world. </a:t>
            </a:r>
            <a:endParaRPr lang="en-US" sz="4000" dirty="0"/>
          </a:p>
        </p:txBody>
      </p:sp>
    </p:spTree>
    <p:extLst>
      <p:ext uri="{BB962C8B-B14F-4D97-AF65-F5344CB8AC3E}">
        <p14:creationId xmlns:p14="http://schemas.microsoft.com/office/powerpoint/2010/main" val="359201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calcmode="lin" valueType="num">
                                      <p:cBhvr additive="base">
                                        <p:cTn id="4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 calcmode="lin" valueType="num">
                                      <p:cBhvr additive="base">
                                        <p:cTn id="5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anim calcmode="lin" valueType="num">
                                      <p:cBhvr additive="base">
                                        <p:cTn id="5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
                                            <p:txEl>
                                              <p:pRg st="14" end="14"/>
                                            </p:txEl>
                                          </p:spTgt>
                                        </p:tgtEl>
                                        <p:attrNameLst>
                                          <p:attrName>style.visibility</p:attrName>
                                        </p:attrNameLst>
                                      </p:cBhvr>
                                      <p:to>
                                        <p:strVal val="visible"/>
                                      </p:to>
                                    </p:set>
                                    <p:anim calcmode="lin" valueType="num">
                                      <p:cBhvr additive="base">
                                        <p:cTn id="5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3">
                                            <p:txEl>
                                              <p:pRg st="15" end="15"/>
                                            </p:txEl>
                                          </p:spTgt>
                                        </p:tgtEl>
                                        <p:attrNameLst>
                                          <p:attrName>style.visibility</p:attrName>
                                        </p:attrNameLst>
                                      </p:cBhvr>
                                      <p:to>
                                        <p:strVal val="visible"/>
                                      </p:to>
                                    </p:set>
                                    <p:anim calcmode="lin" valueType="num">
                                      <p:cBhvr additive="base">
                                        <p:cTn id="63"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15" end="15"/>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3">
                                            <p:txEl>
                                              <p:pRg st="16" end="16"/>
                                            </p:txEl>
                                          </p:spTgt>
                                        </p:tgtEl>
                                        <p:attrNameLst>
                                          <p:attrName>style.visibility</p:attrName>
                                        </p:attrNameLst>
                                      </p:cBhvr>
                                      <p:to>
                                        <p:strVal val="visible"/>
                                      </p:to>
                                    </p:set>
                                    <p:anim calcmode="lin" valueType="num">
                                      <p:cBhvr additive="base">
                                        <p:cTn id="67"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6" end="16"/>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3">
                                            <p:txEl>
                                              <p:pRg st="17" end="17"/>
                                            </p:txEl>
                                          </p:spTgt>
                                        </p:tgtEl>
                                        <p:attrNameLst>
                                          <p:attrName>style.visibility</p:attrName>
                                        </p:attrNameLst>
                                      </p:cBhvr>
                                      <p:to>
                                        <p:strVal val="visible"/>
                                      </p:to>
                                    </p:set>
                                    <p:anim calcmode="lin" valueType="num">
                                      <p:cBhvr additive="base">
                                        <p:cTn id="71"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
                                            <p:txEl>
                                              <p:pRg st="17" end="17"/>
                                            </p:txEl>
                                          </p:spTgt>
                                        </p:tgtEl>
                                        <p:attrNameLst>
                                          <p:attrName>ppt_y</p:attrName>
                                        </p:attrNameLst>
                                      </p:cBhvr>
                                      <p:tavLst>
                                        <p:tav tm="0">
                                          <p:val>
                                            <p:strVal val="1+#ppt_h/2"/>
                                          </p:val>
                                        </p:tav>
                                        <p:tav tm="100000">
                                          <p:val>
                                            <p:strVal val="#ppt_y"/>
                                          </p:val>
                                        </p:tav>
                                      </p:tavLst>
                                    </p:anim>
                                  </p:childTnLst>
                                </p:cTn>
                              </p:par>
                              <p:par>
                                <p:cTn id="73" presetID="2" presetClass="entr" presetSubtype="4" fill="hold" nodeType="withEffect">
                                  <p:stCondLst>
                                    <p:cond delay="0"/>
                                  </p:stCondLst>
                                  <p:childTnLst>
                                    <p:set>
                                      <p:cBhvr>
                                        <p:cTn id="74" dur="1" fill="hold">
                                          <p:stCondLst>
                                            <p:cond delay="0"/>
                                          </p:stCondLst>
                                        </p:cTn>
                                        <p:tgtEl>
                                          <p:spTgt spid="3">
                                            <p:txEl>
                                              <p:pRg st="18" end="18"/>
                                            </p:txEl>
                                          </p:spTgt>
                                        </p:tgtEl>
                                        <p:attrNameLst>
                                          <p:attrName>style.visibility</p:attrName>
                                        </p:attrNameLst>
                                      </p:cBhvr>
                                      <p:to>
                                        <p:strVal val="visible"/>
                                      </p:to>
                                    </p:set>
                                    <p:anim calcmode="lin" valueType="num">
                                      <p:cBhvr additive="base">
                                        <p:cTn id="75" dur="500" fill="hold"/>
                                        <p:tgtEl>
                                          <p:spTgt spid="3">
                                            <p:txEl>
                                              <p:pRg st="18" end="18"/>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3">
                                            <p:txEl>
                                              <p:pRg st="18" end="18"/>
                                            </p:txEl>
                                          </p:spTgt>
                                        </p:tgtEl>
                                        <p:attrNameLst>
                                          <p:attrName>ppt_y</p:attrName>
                                        </p:attrNameLst>
                                      </p:cBhvr>
                                      <p:tavLst>
                                        <p:tav tm="0">
                                          <p:val>
                                            <p:strVal val="1+#ppt_h/2"/>
                                          </p:val>
                                        </p:tav>
                                        <p:tav tm="100000">
                                          <p:val>
                                            <p:strVal val="#ppt_y"/>
                                          </p:val>
                                        </p:tav>
                                      </p:tavLst>
                                    </p:anim>
                                  </p:childTnLst>
                                </p:cTn>
                              </p:par>
                              <p:par>
                                <p:cTn id="77" presetID="2" presetClass="entr" presetSubtype="4" fill="hold" nodeType="withEffect">
                                  <p:stCondLst>
                                    <p:cond delay="0"/>
                                  </p:stCondLst>
                                  <p:childTnLst>
                                    <p:set>
                                      <p:cBhvr>
                                        <p:cTn id="78" dur="1" fill="hold">
                                          <p:stCondLst>
                                            <p:cond delay="0"/>
                                          </p:stCondLst>
                                        </p:cTn>
                                        <p:tgtEl>
                                          <p:spTgt spid="3">
                                            <p:txEl>
                                              <p:pRg st="19" end="19"/>
                                            </p:txEl>
                                          </p:spTgt>
                                        </p:tgtEl>
                                        <p:attrNameLst>
                                          <p:attrName>style.visibility</p:attrName>
                                        </p:attrNameLst>
                                      </p:cBhvr>
                                      <p:to>
                                        <p:strVal val="visible"/>
                                      </p:to>
                                    </p:set>
                                    <p:anim calcmode="lin" valueType="num">
                                      <p:cBhvr additive="base">
                                        <p:cTn id="79" dur="500" fill="hold"/>
                                        <p:tgtEl>
                                          <p:spTgt spid="3">
                                            <p:txEl>
                                              <p:pRg st="19" end="19"/>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9" end="19"/>
                                            </p:txEl>
                                          </p:spTgt>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3">
                                            <p:txEl>
                                              <p:pRg st="20" end="20"/>
                                            </p:txEl>
                                          </p:spTgt>
                                        </p:tgtEl>
                                        <p:attrNameLst>
                                          <p:attrName>style.visibility</p:attrName>
                                        </p:attrNameLst>
                                      </p:cBhvr>
                                      <p:to>
                                        <p:strVal val="visible"/>
                                      </p:to>
                                    </p:set>
                                    <p:anim calcmode="lin" valueType="num">
                                      <p:cBhvr additive="base">
                                        <p:cTn id="83" dur="500" fill="hold"/>
                                        <p:tgtEl>
                                          <p:spTgt spid="3">
                                            <p:txEl>
                                              <p:pRg st="20" end="20"/>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3">
                                            <p:txEl>
                                              <p:pRg st="20" end="20"/>
                                            </p:txEl>
                                          </p:spTgt>
                                        </p:tgtEl>
                                        <p:attrNameLst>
                                          <p:attrName>ppt_y</p:attrName>
                                        </p:attrNameLst>
                                      </p:cBhvr>
                                      <p:tavLst>
                                        <p:tav tm="0">
                                          <p:val>
                                            <p:strVal val="1+#ppt_h/2"/>
                                          </p:val>
                                        </p:tav>
                                        <p:tav tm="100000">
                                          <p:val>
                                            <p:strVal val="#ppt_y"/>
                                          </p:val>
                                        </p:tav>
                                      </p:tavLst>
                                    </p:anim>
                                  </p:childTnLst>
                                </p:cTn>
                              </p:par>
                              <p:par>
                                <p:cTn id="85" presetID="2" presetClass="entr" presetSubtype="4" fill="hold" nodeType="withEffect">
                                  <p:stCondLst>
                                    <p:cond delay="0"/>
                                  </p:stCondLst>
                                  <p:childTnLst>
                                    <p:set>
                                      <p:cBhvr>
                                        <p:cTn id="86" dur="1" fill="hold">
                                          <p:stCondLst>
                                            <p:cond delay="0"/>
                                          </p:stCondLst>
                                        </p:cTn>
                                        <p:tgtEl>
                                          <p:spTgt spid="3">
                                            <p:txEl>
                                              <p:pRg st="21" end="21"/>
                                            </p:txEl>
                                          </p:spTgt>
                                        </p:tgtEl>
                                        <p:attrNameLst>
                                          <p:attrName>style.visibility</p:attrName>
                                        </p:attrNameLst>
                                      </p:cBhvr>
                                      <p:to>
                                        <p:strVal val="visible"/>
                                      </p:to>
                                    </p:set>
                                    <p:anim calcmode="lin" valueType="num">
                                      <p:cBhvr additive="base">
                                        <p:cTn id="87" dur="500" fill="hold"/>
                                        <p:tgtEl>
                                          <p:spTgt spid="3">
                                            <p:txEl>
                                              <p:pRg st="21" end="21"/>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3">
                                            <p:txEl>
                                              <p:pRg st="21" end="21"/>
                                            </p:txEl>
                                          </p:spTgt>
                                        </p:tgtEl>
                                        <p:attrNameLst>
                                          <p:attrName>ppt_y</p:attrName>
                                        </p:attrNameLst>
                                      </p:cBhvr>
                                      <p:tavLst>
                                        <p:tav tm="0">
                                          <p:val>
                                            <p:strVal val="1+#ppt_h/2"/>
                                          </p:val>
                                        </p:tav>
                                        <p:tav tm="100000">
                                          <p:val>
                                            <p:strVal val="#ppt_y"/>
                                          </p:val>
                                        </p:tav>
                                      </p:tavLst>
                                    </p:anim>
                                  </p:childTnLst>
                                </p:cTn>
                              </p:par>
                              <p:par>
                                <p:cTn id="89" presetID="2" presetClass="entr" presetSubtype="4" fill="hold" nodeType="withEffect">
                                  <p:stCondLst>
                                    <p:cond delay="0"/>
                                  </p:stCondLst>
                                  <p:childTnLst>
                                    <p:set>
                                      <p:cBhvr>
                                        <p:cTn id="90" dur="1" fill="hold">
                                          <p:stCondLst>
                                            <p:cond delay="0"/>
                                          </p:stCondLst>
                                        </p:cTn>
                                        <p:tgtEl>
                                          <p:spTgt spid="3">
                                            <p:txEl>
                                              <p:pRg st="23" end="23"/>
                                            </p:txEl>
                                          </p:spTgt>
                                        </p:tgtEl>
                                        <p:attrNameLst>
                                          <p:attrName>style.visibility</p:attrName>
                                        </p:attrNameLst>
                                      </p:cBhvr>
                                      <p:to>
                                        <p:strVal val="visible"/>
                                      </p:to>
                                    </p:set>
                                    <p:anim calcmode="lin" valueType="num">
                                      <p:cBhvr additive="base">
                                        <p:cTn id="91" dur="500" fill="hold"/>
                                        <p:tgtEl>
                                          <p:spTgt spid="3">
                                            <p:txEl>
                                              <p:pRg st="23" end="2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23" end="23"/>
                                            </p:txEl>
                                          </p:spTgt>
                                        </p:tgtEl>
                                        <p:attrNameLst>
                                          <p:attrName>ppt_y</p:attrName>
                                        </p:attrNameLst>
                                      </p:cBhvr>
                                      <p:tavLst>
                                        <p:tav tm="0">
                                          <p:val>
                                            <p:strVal val="1+#ppt_h/2"/>
                                          </p:val>
                                        </p:tav>
                                        <p:tav tm="100000">
                                          <p:val>
                                            <p:strVal val="#ppt_y"/>
                                          </p:val>
                                        </p:tav>
                                      </p:tavLst>
                                    </p:anim>
                                  </p:childTnLst>
                                </p:cTn>
                              </p:par>
                              <p:par>
                                <p:cTn id="93" presetID="2" presetClass="entr" presetSubtype="4" fill="hold" nodeType="withEffect">
                                  <p:stCondLst>
                                    <p:cond delay="0"/>
                                  </p:stCondLst>
                                  <p:childTnLst>
                                    <p:set>
                                      <p:cBhvr>
                                        <p:cTn id="94" dur="1" fill="hold">
                                          <p:stCondLst>
                                            <p:cond delay="0"/>
                                          </p:stCondLst>
                                        </p:cTn>
                                        <p:tgtEl>
                                          <p:spTgt spid="3">
                                            <p:txEl>
                                              <p:pRg st="24" end="24"/>
                                            </p:txEl>
                                          </p:spTgt>
                                        </p:tgtEl>
                                        <p:attrNameLst>
                                          <p:attrName>style.visibility</p:attrName>
                                        </p:attrNameLst>
                                      </p:cBhvr>
                                      <p:to>
                                        <p:strVal val="visible"/>
                                      </p:to>
                                    </p:set>
                                    <p:anim calcmode="lin" valueType="num">
                                      <p:cBhvr additive="base">
                                        <p:cTn id="95" dur="500" fill="hold"/>
                                        <p:tgtEl>
                                          <p:spTgt spid="3">
                                            <p:txEl>
                                              <p:pRg st="24" end="24"/>
                                            </p:txEl>
                                          </p:spTgt>
                                        </p:tgtEl>
                                        <p:attrNameLst>
                                          <p:attrName>ppt_x</p:attrName>
                                        </p:attrNameLst>
                                      </p:cBhvr>
                                      <p:tavLst>
                                        <p:tav tm="0">
                                          <p:val>
                                            <p:strVal val="#ppt_x"/>
                                          </p:val>
                                        </p:tav>
                                        <p:tav tm="100000">
                                          <p:val>
                                            <p:strVal val="#ppt_x"/>
                                          </p:val>
                                        </p:tav>
                                      </p:tavLst>
                                    </p:anim>
                                    <p:anim calcmode="lin" valueType="num">
                                      <p:cBhvr additive="base">
                                        <p:cTn id="96" dur="500" fill="hold"/>
                                        <p:tgtEl>
                                          <p:spTgt spid="3">
                                            <p:txEl>
                                              <p:pRg st="24" end="2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t>معرفة النفس</a:t>
            </a:r>
            <a:r>
              <a:rPr lang="en-US" dirty="0" smtClean="0"/>
              <a:t> (Self Recognition) (cont.)</a:t>
            </a:r>
            <a:endParaRPr lang="en-US" dirty="0"/>
          </a:p>
        </p:txBody>
      </p:sp>
      <p:sp>
        <p:nvSpPr>
          <p:cNvPr id="3" name="Content Placeholder 2"/>
          <p:cNvSpPr>
            <a:spLocks noGrp="1"/>
          </p:cNvSpPr>
          <p:nvPr>
            <p:ph sz="quarter" idx="1"/>
          </p:nvPr>
        </p:nvSpPr>
        <p:spPr/>
        <p:txBody>
          <a:bodyPr>
            <a:normAutofit fontScale="62500" lnSpcReduction="20000"/>
          </a:bodyPr>
          <a:lstStyle/>
          <a:p>
            <a:pPr marL="0" indent="0">
              <a:buNone/>
            </a:pPr>
            <a:r>
              <a:rPr lang="en-US" dirty="0" smtClean="0"/>
              <a:t>2. Knowing our origin and our destination</a:t>
            </a:r>
          </a:p>
          <a:p>
            <a:pPr marL="0" indent="0">
              <a:buNone/>
            </a:pPr>
            <a:r>
              <a:rPr lang="fa-IR" sz="2800" dirty="0" smtClean="0"/>
              <a:t>«رحم الله امراً علم من این و الی این، ان لله و ان الیه راجعون»</a:t>
            </a:r>
          </a:p>
          <a:p>
            <a:pPr marL="0" indent="0">
              <a:buNone/>
            </a:pPr>
            <a:endParaRPr lang="en-US" sz="2800" dirty="0" smtClean="0"/>
          </a:p>
          <a:p>
            <a:pPr marL="0" indent="0">
              <a:buNone/>
            </a:pPr>
            <a:r>
              <a:rPr lang="en-US" sz="2800" dirty="0" smtClean="0"/>
              <a:t>3. Knowing where we are</a:t>
            </a:r>
            <a:endParaRPr lang="fa-IR" sz="2800" dirty="0" smtClean="0"/>
          </a:p>
          <a:p>
            <a:pPr marL="0" indent="0">
              <a:buNone/>
            </a:pPr>
            <a:r>
              <a:rPr lang="fa-IR" sz="2800" dirty="0" smtClean="0"/>
              <a:t>«رحم الله امراً علم فی این»</a:t>
            </a:r>
            <a:endParaRPr lang="en-US" sz="2800" dirty="0"/>
          </a:p>
          <a:p>
            <a:pPr marL="0" indent="0">
              <a:buNone/>
            </a:pPr>
            <a:r>
              <a:rPr lang="fa-IR" sz="2400" dirty="0" smtClean="0"/>
              <a:t>عالم الذر، عالم البطن، عالم الحاضر، عالم البرزخ، عالم القیامة، عالم الخلود</a:t>
            </a:r>
            <a:endParaRPr lang="en-US" sz="2400" dirty="0" smtClean="0"/>
          </a:p>
          <a:p>
            <a:pPr marL="0" indent="0">
              <a:buNone/>
            </a:pPr>
            <a:endParaRPr lang="en-US" sz="2400" dirty="0"/>
          </a:p>
          <a:p>
            <a:pPr marL="0" indent="0">
              <a:buNone/>
            </a:pPr>
            <a:r>
              <a:rPr lang="en-US" sz="2800" dirty="0" smtClean="0"/>
              <a:t>4. Knowing purpose of this being here</a:t>
            </a:r>
            <a:r>
              <a:rPr lang="en-US" sz="2800" dirty="0"/>
              <a:t> </a:t>
            </a:r>
            <a:r>
              <a:rPr lang="en-US" sz="2800" dirty="0" smtClean="0"/>
              <a:t>(in this world)</a:t>
            </a:r>
          </a:p>
          <a:p>
            <a:pPr marL="0" indent="0">
              <a:buNone/>
            </a:pPr>
            <a:r>
              <a:rPr lang="fa-IR" sz="2400" dirty="0" smtClean="0"/>
              <a:t>وَمَا خَلَقْتُ الْجِنَّ وَالْإِنسَ إِلَّا لِيَعْبُدُونِ [٥١:٥٦]</a:t>
            </a:r>
            <a:endParaRPr lang="en-US" sz="2400" dirty="0" smtClean="0"/>
          </a:p>
          <a:p>
            <a:pPr marL="0" indent="0">
              <a:buNone/>
            </a:pPr>
            <a:r>
              <a:rPr lang="en-US" sz="2000" dirty="0" smtClean="0"/>
              <a:t>“I have only created </a:t>
            </a:r>
            <a:r>
              <a:rPr lang="en-US" sz="2000" dirty="0" err="1" smtClean="0"/>
              <a:t>Jinns</a:t>
            </a:r>
            <a:r>
              <a:rPr lang="en-US" sz="2000" dirty="0" smtClean="0"/>
              <a:t> and men, that they may serve Me.”</a:t>
            </a:r>
          </a:p>
          <a:p>
            <a:pPr marL="0" indent="0">
              <a:buNone/>
            </a:pPr>
            <a:endParaRPr lang="en-US" sz="2400" dirty="0"/>
          </a:p>
          <a:p>
            <a:pPr marL="0" indent="0">
              <a:buNone/>
            </a:pPr>
            <a:r>
              <a:rPr lang="fa-IR" sz="2400" dirty="0" smtClean="0"/>
              <a:t>أَفَحَسِبْتُمْ أَنَّمَا خَلَقْنَاكُمْ عَبَثًا وَأَنَّكُمْ إِلَيْنَا لَا تُرْجَعُونَ [٢٣:١١٥] </a:t>
            </a:r>
            <a:endParaRPr lang="en-US" sz="2400" dirty="0" smtClean="0"/>
          </a:p>
          <a:p>
            <a:pPr marL="0" indent="0">
              <a:buNone/>
            </a:pPr>
            <a:r>
              <a:rPr lang="en-US" sz="2400" dirty="0" smtClean="0"/>
              <a:t>"Did ye then think that We had created you in jest, and that ye would not be brought back to Us (for account)?“</a:t>
            </a:r>
            <a:r>
              <a:rPr lang="en-US" sz="2400" dirty="0"/>
              <a:t> </a:t>
            </a:r>
            <a:endParaRPr lang="en-US" sz="2400" dirty="0" smtClean="0"/>
          </a:p>
          <a:p>
            <a:pPr marL="0" indent="0">
              <a:buNone/>
            </a:pPr>
            <a:endParaRPr lang="en-US" sz="2400" dirty="0"/>
          </a:p>
          <a:p>
            <a:pPr marL="0" indent="0">
              <a:buNone/>
            </a:pPr>
            <a:r>
              <a:rPr lang="en-US" sz="2400" dirty="0" smtClean="0"/>
              <a:t>(Core of the purpose of being here is </a:t>
            </a:r>
            <a:r>
              <a:rPr lang="fa-IR" sz="2400" dirty="0" smtClean="0"/>
              <a:t>عبادة </a:t>
            </a:r>
            <a:r>
              <a:rPr lang="en-US" sz="2400" dirty="0" smtClean="0"/>
              <a:t>)</a:t>
            </a:r>
          </a:p>
          <a:p>
            <a:pPr marL="0" indent="0">
              <a:buNone/>
            </a:pPr>
            <a:r>
              <a:rPr lang="en-US" sz="2400" dirty="0" smtClean="0"/>
              <a:t>(Core of the </a:t>
            </a:r>
            <a:r>
              <a:rPr lang="fa-IR" sz="2400" dirty="0" smtClean="0"/>
              <a:t>عبادة </a:t>
            </a:r>
            <a:r>
              <a:rPr lang="en-US" sz="2400" dirty="0" smtClean="0"/>
              <a:t>is </a:t>
            </a:r>
            <a:r>
              <a:rPr lang="fa-IR" sz="2400" dirty="0" smtClean="0"/>
              <a:t>وظیفه</a:t>
            </a:r>
            <a:r>
              <a:rPr lang="en-US" sz="2400" dirty="0" smtClean="0"/>
              <a:t>)</a:t>
            </a:r>
          </a:p>
        </p:txBody>
      </p:sp>
    </p:spTree>
    <p:extLst>
      <p:ext uri="{BB962C8B-B14F-4D97-AF65-F5344CB8AC3E}">
        <p14:creationId xmlns:p14="http://schemas.microsoft.com/office/powerpoint/2010/main" val="3250344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t>معرفة النفس</a:t>
            </a:r>
            <a:r>
              <a:rPr lang="en-US" dirty="0" smtClean="0"/>
              <a:t> (Self Recognition) (cont.)</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US" sz="2400" dirty="0" smtClean="0"/>
              <a:t>5. Soul</a:t>
            </a:r>
            <a:r>
              <a:rPr lang="fa-IR" sz="2400" dirty="0" smtClean="0"/>
              <a:t> </a:t>
            </a:r>
            <a:r>
              <a:rPr lang="en-US" sz="2400" dirty="0" smtClean="0"/>
              <a:t>(</a:t>
            </a:r>
            <a:r>
              <a:rPr lang="fa-IR" sz="2400" dirty="0" smtClean="0"/>
              <a:t>روح</a:t>
            </a:r>
            <a:r>
              <a:rPr lang="en-US" sz="2400" dirty="0" smtClean="0"/>
              <a:t>) will remain, desire (</a:t>
            </a:r>
            <a:r>
              <a:rPr lang="fa-IR" sz="2400" dirty="0" smtClean="0"/>
              <a:t>نفس</a:t>
            </a:r>
            <a:r>
              <a:rPr lang="en-US" sz="2400" dirty="0" smtClean="0"/>
              <a:t>) and body (</a:t>
            </a:r>
            <a:r>
              <a:rPr lang="fa-IR" sz="2400" dirty="0" smtClean="0"/>
              <a:t>جسم</a:t>
            </a:r>
            <a:r>
              <a:rPr lang="en-US" sz="2400" dirty="0" smtClean="0"/>
              <a:t>) will dissolve </a:t>
            </a:r>
          </a:p>
          <a:p>
            <a:pPr marL="0" indent="0">
              <a:buNone/>
            </a:pPr>
            <a:r>
              <a:rPr lang="en-US" sz="2400" dirty="0" smtClean="0"/>
              <a:t>The soul and body need provisions, desire connects between soul and desire. When desire represents our body, we become slaves of our desires. When desire represents our souls, we become slaves of Allah (SWT). Hence, desire should be controlled by ourselves, and we should not be controlled by our desire. </a:t>
            </a:r>
          </a:p>
          <a:p>
            <a:pPr marL="0" indent="0">
              <a:buNone/>
            </a:pPr>
            <a:endParaRPr lang="en-US" sz="2400" dirty="0"/>
          </a:p>
          <a:p>
            <a:pPr marL="0" indent="0">
              <a:buNone/>
            </a:pPr>
            <a:r>
              <a:rPr lang="en-US" sz="2400" dirty="0" smtClean="0"/>
              <a:t>6. Soul and body both need food to function; therefore, we need to have a good balance.  (ex. Two wings which fly with balance, soul, and body). </a:t>
            </a:r>
          </a:p>
          <a:p>
            <a:pPr marL="0" indent="0">
              <a:buNone/>
            </a:pPr>
            <a:endParaRPr lang="en-US" sz="2400" dirty="0" smtClean="0"/>
          </a:p>
        </p:txBody>
      </p:sp>
    </p:spTree>
    <p:extLst>
      <p:ext uri="{BB962C8B-B14F-4D97-AF65-F5344CB8AC3E}">
        <p14:creationId xmlns:p14="http://schemas.microsoft.com/office/powerpoint/2010/main" val="3772832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3279</TotalTime>
  <Words>378</Words>
  <Application>Microsoft Office PowerPoint</Application>
  <PresentationFormat>On-screen Show (4:3)</PresentationFormat>
  <Paragraphs>62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Civic</vt:lpstr>
      <vt:lpstr>Becoming a perfect human being </vt:lpstr>
      <vt:lpstr>3 Steps towards achieving the goal </vt:lpstr>
      <vt:lpstr>تزکیه (Purification)</vt:lpstr>
      <vt:lpstr>معرفة النفس (Self Recognition)</vt:lpstr>
      <vt:lpstr>معرفة النفس (Self Recognition) (cont.)</vt:lpstr>
      <vt:lpstr>معرفة النفس (Self Recognition)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Becoming a perfect human and reaching to proficiency</dc:title>
  <dc:creator>Ishaq Abidi</dc:creator>
  <cp:lastModifiedBy>Nabi Raza Abidi</cp:lastModifiedBy>
  <cp:revision>40</cp:revision>
  <dcterms:created xsi:type="dcterms:W3CDTF">2011-09-13T16:16:39Z</dcterms:created>
  <dcterms:modified xsi:type="dcterms:W3CDTF">2011-10-05T03:43:23Z</dcterms:modified>
</cp:coreProperties>
</file>